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0" r:id="rId3"/>
    <p:sldId id="262" r:id="rId4"/>
    <p:sldId id="263" r:id="rId5"/>
    <p:sldId id="264" r:id="rId6"/>
    <p:sldId id="265" r:id="rId7"/>
    <p:sldId id="266" r:id="rId8"/>
    <p:sldId id="279" r:id="rId9"/>
    <p:sldId id="261" r:id="rId10"/>
    <p:sldId id="281" r:id="rId11"/>
    <p:sldId id="270" r:id="rId12"/>
    <p:sldId id="276" r:id="rId13"/>
    <p:sldId id="277" r:id="rId14"/>
    <p:sldId id="278" r:id="rId15"/>
    <p:sldId id="280" r:id="rId16"/>
    <p:sldId id="282" r:id="rId17"/>
    <p:sldId id="283" r:id="rId18"/>
    <p:sldId id="284" r:id="rId19"/>
    <p:sldId id="285" r:id="rId20"/>
    <p:sldId id="286" r:id="rId21"/>
    <p:sldId id="271" r:id="rId22"/>
    <p:sldId id="287" r:id="rId23"/>
    <p:sldId id="288" r:id="rId24"/>
    <p:sldId id="289" r:id="rId25"/>
    <p:sldId id="290" r:id="rId26"/>
    <p:sldId id="291" r:id="rId27"/>
    <p:sldId id="272" r:id="rId28"/>
    <p:sldId id="273" r:id="rId29"/>
    <p:sldId id="274" r:id="rId30"/>
    <p:sldId id="267" r:id="rId31"/>
    <p:sldId id="275" r:id="rId32"/>
    <p:sldId id="257" r:id="rId3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298" autoAdjust="0"/>
    <p:restoredTop sz="94660"/>
  </p:normalViewPr>
  <p:slideViewPr>
    <p:cSldViewPr snapToGrid="0">
      <p:cViewPr>
        <p:scale>
          <a:sx n="80" d="100"/>
          <a:sy n="80" d="100"/>
        </p:scale>
        <p:origin x="1090" y="21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dirty="0"/>
              <a:pPr/>
              <a:t>7/31/2023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dirty="0"/>
              <a:pPr/>
              <a:t>7/31/2023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7/31/2023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4567-0DE4-3F47-BF90-CB84690072F9}" type="datetimeFigureOut">
              <a:rPr lang="en-US" dirty="0"/>
              <a:pPr/>
              <a:t>7/31/2023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dirty="0"/>
              <a:pPr/>
              <a:t>7/31/2023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dirty="0"/>
              <a:pPr/>
              <a:t>7/31/2023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dirty="0"/>
              <a:pPr/>
              <a:t>7/31/2023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7/31/2023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dirty="0"/>
              <a:pPr/>
              <a:t>7/31/2023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dirty="0"/>
              <a:pPr/>
              <a:t>7/31/2023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dirty="0"/>
              <a:pPr/>
              <a:t>7/31/2023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dirty="0"/>
              <a:pPr/>
              <a:t>7/31/2023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dirty="0"/>
              <a:pPr/>
              <a:t>7/31/2023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8C79C5D-2A6F-F04D-97DA-BEF2467B64E4}" type="datetimeFigureOut">
              <a:rPr lang="en-US" dirty="0"/>
              <a:pPr/>
              <a:t>7/31/2023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 dirty="0"/>
              <a:pPr/>
              <a:t>7/31/2023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3" r:id="rId9"/>
    <p:sldLayoutId id="2147483657" r:id="rId10"/>
    <p:sldLayoutId id="2147483666" r:id="rId11"/>
    <p:sldLayoutId id="2147483661" r:id="rId12"/>
    <p:sldLayoutId id="2147483658" r:id="rId13"/>
    <p:sldLayoutId id="2147483659" r:id="rId1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e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microsoft.com/office/2007/relationships/hdphoto" Target="../media/hdphoto1.wdp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gif"/><Relationship Id="rId7" Type="http://schemas.openxmlformats.org/officeDocument/2006/relationships/image" Target="../media/image63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5" Type="http://schemas.openxmlformats.org/officeDocument/2006/relationships/image" Target="../media/image61.jpeg"/><Relationship Id="rId4" Type="http://schemas.openxmlformats.org/officeDocument/2006/relationships/image" Target="../media/image60.gi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jpe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4959E3-DD26-6677-6D40-7C20317612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s-MX" sz="3600" dirty="0"/>
              <a:t>SISTEMA DE MONITOREO Y CONTROL PARA EL FUNCIONAMIENTO DEL PROTOTIPO DE LA MÁQUINA DE NIEBLA SALINA PARA LOS LABORATORIOS DE LA FACULTAD DE INGENIERÍA MECÁNICA.</a:t>
            </a:r>
            <a:endParaRPr lang="es-CO" sz="3600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A59B30A-4395-62F6-3A7A-781F417350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1510194"/>
          </a:xfrm>
        </p:spPr>
        <p:txBody>
          <a:bodyPr>
            <a:normAutofit/>
          </a:bodyPr>
          <a:lstStyle/>
          <a:p>
            <a:r>
              <a:rPr lang="es-MX" dirty="0"/>
              <a:t>Universidad Santo Tomas seccional Tunja</a:t>
            </a:r>
            <a:br>
              <a:rPr lang="es-CO" dirty="0"/>
            </a:br>
            <a:r>
              <a:rPr lang="es-CO" dirty="0"/>
              <a:t>Facultad de Ingeniería de Sistemas.</a:t>
            </a:r>
            <a:br>
              <a:rPr lang="es-MX" dirty="0"/>
            </a:br>
            <a:r>
              <a:rPr lang="es-MX" dirty="0"/>
              <a:t>Trabajo de Grado II.</a:t>
            </a:r>
            <a:br>
              <a:rPr lang="es-MX" dirty="0"/>
            </a:br>
            <a:r>
              <a:rPr lang="es-MX" dirty="0"/>
              <a:t>Ing. </a:t>
            </a:r>
            <a:r>
              <a:rPr lang="es-MX" dirty="0" err="1"/>
              <a:t>Est</a:t>
            </a:r>
            <a:r>
              <a:rPr lang="es-MX" dirty="0"/>
              <a:t>. Luis Felipe Narvaez Gomez.</a:t>
            </a:r>
            <a:br>
              <a:rPr lang="es-MX" dirty="0"/>
            </a:br>
            <a:r>
              <a:rPr lang="es-MX" dirty="0"/>
              <a:t>2023</a:t>
            </a:r>
          </a:p>
        </p:txBody>
      </p:sp>
      <p:pic>
        <p:nvPicPr>
          <p:cNvPr id="4" name="Imagen 3" descr="Forma&#10;&#10;Descripción generada automáticamente con confianza media">
            <a:extLst>
              <a:ext uri="{FF2B5EF4-FFF2-40B4-BE49-F238E27FC236}">
                <a16:creationId xmlns:a16="http://schemas.microsoft.com/office/drawing/2014/main" id="{31896A26-A3DA-B5E7-2525-229E73569B6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3563" y="6356067"/>
            <a:ext cx="2435744" cy="43497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189313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7F379F-109A-A832-5400-E52DA134F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sz="3200" dirty="0"/>
              <a:t>FASE UNO: Actividades</a:t>
            </a:r>
            <a:endParaRPr lang="es-CO" sz="3200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48D33AF-F831-E017-E4FA-B30D75A41F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8078" y="2835148"/>
            <a:ext cx="6040967" cy="3496734"/>
          </a:xfrm>
        </p:spPr>
        <p:txBody>
          <a:bodyPr>
            <a:normAutofit fontScale="55000" lnSpcReduction="20000"/>
          </a:bodyPr>
          <a:lstStyle/>
          <a:p>
            <a:r>
              <a:rPr lang="es-MX" dirty="0"/>
              <a:t>Adecuación y limpieza del armazón de la maquina</a:t>
            </a:r>
          </a:p>
          <a:p>
            <a:r>
              <a:rPr lang="es-MX" dirty="0"/>
              <a:t>Adecuación del cableado eléctrico para la alimentación de componentes de potencia y de cómputo.</a:t>
            </a:r>
          </a:p>
          <a:p>
            <a:r>
              <a:rPr lang="es-MX" dirty="0"/>
              <a:t>Adecuación de cierre y compartimientos del armazón de la maquina</a:t>
            </a:r>
          </a:p>
          <a:p>
            <a:r>
              <a:rPr lang="es-MX" dirty="0"/>
              <a:t>Instalación de conmutadores físicos.</a:t>
            </a:r>
          </a:p>
          <a:p>
            <a:r>
              <a:rPr lang="es-MX" dirty="0"/>
              <a:t>Adecuación de tuberías de aire</a:t>
            </a:r>
          </a:p>
          <a:p>
            <a:r>
              <a:rPr lang="es-MX" dirty="0"/>
              <a:t>Adecuación de sistema de nebulización.</a:t>
            </a:r>
          </a:p>
          <a:p>
            <a:r>
              <a:rPr lang="es-MX" dirty="0"/>
              <a:t>Implementación de cableado y compartimiento del centro de cómputo.</a:t>
            </a:r>
          </a:p>
          <a:p>
            <a:r>
              <a:rPr lang="es-MX" dirty="0"/>
              <a:t>Instalar actuadores eléctricos de conmutación</a:t>
            </a:r>
          </a:p>
          <a:p>
            <a:r>
              <a:rPr lang="es-MX" dirty="0"/>
              <a:t>Instalar componentes mecánicos y de bombeo que sean accionados desde los eléctricos</a:t>
            </a:r>
          </a:p>
          <a:p>
            <a:r>
              <a:rPr lang="es-MX" dirty="0"/>
              <a:t>Cableado interno de sensores y alimentaciones de los diferentes componentes de la máquina de niebla salina.</a:t>
            </a:r>
          </a:p>
          <a:p>
            <a:r>
              <a:rPr lang="es-MX" dirty="0"/>
              <a:t>Instalar sensores térmicos dentro de la cámara de niebla salina.</a:t>
            </a:r>
          </a:p>
          <a:p>
            <a:r>
              <a:rPr lang="es-MX" dirty="0"/>
              <a:t>Alimentación Eléctrica de Centro de cómputo y conexión de PCB a Raspberry</a:t>
            </a:r>
          </a:p>
          <a:p>
            <a:r>
              <a:rPr lang="es-MX" dirty="0"/>
              <a:t>Alimentaciones Eléctricas de </a:t>
            </a:r>
            <a:r>
              <a:rPr lang="es-MX" dirty="0" err="1"/>
              <a:t>PCB's</a:t>
            </a:r>
            <a:r>
              <a:rPr lang="es-MX" dirty="0"/>
              <a:t> auxiliares.</a:t>
            </a:r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B5163BC5-3045-231A-7EC6-459BAB22AE86}"/>
              </a:ext>
            </a:extLst>
          </p:cNvPr>
          <p:cNvSpPr/>
          <p:nvPr/>
        </p:nvSpPr>
        <p:spPr>
          <a:xfrm>
            <a:off x="4164715" y="1608515"/>
            <a:ext cx="911937" cy="91193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200" b="1" dirty="0"/>
              <a:t>13</a:t>
            </a:r>
            <a:endParaRPr lang="es-CO" b="1" dirty="0"/>
          </a:p>
        </p:txBody>
      </p:sp>
      <p:pic>
        <p:nvPicPr>
          <p:cNvPr id="2050" name="Picture 2" descr="Gratis Foto De Hombre Vestido Con Chaqueta Negra De Pie Junto A La Mesa Foto de stock">
            <a:extLst>
              <a:ext uri="{FF2B5EF4-FFF2-40B4-BE49-F238E27FC236}">
                <a16:creationId xmlns:a16="http://schemas.microsoft.com/office/drawing/2014/main" id="{405C1BDE-24F3-F1D2-6E55-3F26D5612B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43" r="37745"/>
          <a:stretch/>
        </p:blipFill>
        <p:spPr bwMode="auto">
          <a:xfrm>
            <a:off x="7880464" y="0"/>
            <a:ext cx="431153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68905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101E3152-A986-F088-2E8C-D1BEA8C8513A}"/>
              </a:ext>
            </a:extLst>
          </p:cNvPr>
          <p:cNvSpPr/>
          <p:nvPr/>
        </p:nvSpPr>
        <p:spPr>
          <a:xfrm>
            <a:off x="4339712" y="339213"/>
            <a:ext cx="3512575" cy="9144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200" b="1" dirty="0"/>
              <a:t>FASE UNO</a:t>
            </a:r>
            <a:endParaRPr lang="es-CO" sz="3200" b="1" dirty="0"/>
          </a:p>
        </p:txBody>
      </p:sp>
      <p:pic>
        <p:nvPicPr>
          <p:cNvPr id="3" name="Imagen 2" descr="Forma&#10;&#10;Descripción generada automáticamente con confianza media">
            <a:extLst>
              <a:ext uri="{FF2B5EF4-FFF2-40B4-BE49-F238E27FC236}">
                <a16:creationId xmlns:a16="http://schemas.microsoft.com/office/drawing/2014/main" id="{C55DF8AC-4B5E-6880-486E-1ADCE1037D4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3563" y="6356067"/>
            <a:ext cx="2435744" cy="434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DBAC659E-AABE-DF99-127D-2D16AED09F9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190" y="1856451"/>
            <a:ext cx="10633619" cy="399010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925350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B4800870-985D-9E98-475D-7AF9708D911F}"/>
              </a:ext>
            </a:extLst>
          </p:cNvPr>
          <p:cNvSpPr/>
          <p:nvPr/>
        </p:nvSpPr>
        <p:spPr>
          <a:xfrm>
            <a:off x="1415071" y="257386"/>
            <a:ext cx="9361858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0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Actuadores Eléctricos o Electrónicos.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46C2A92-901B-E7C9-46FF-49F9AFC624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7416" y="1181088"/>
            <a:ext cx="7297168" cy="5144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2547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20BC1CB5-2888-7EFD-2D7C-6E506E605324}"/>
              </a:ext>
            </a:extLst>
          </p:cNvPr>
          <p:cNvSpPr/>
          <p:nvPr/>
        </p:nvSpPr>
        <p:spPr>
          <a:xfrm>
            <a:off x="712968" y="257386"/>
            <a:ext cx="10766089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0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Cableado digital, de potencia y </a:t>
            </a:r>
          </a:p>
          <a:p>
            <a:pPr algn="ctr"/>
            <a:r>
              <a:rPr lang="es-ES" sz="40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componentes para alimentación </a:t>
            </a:r>
            <a:r>
              <a:rPr lang="es-ES" sz="40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eléctrica</a:t>
            </a:r>
            <a:endParaRPr lang="es-ES" sz="40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A1519641-9CA8-AA02-FB21-AADDAB10E8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1290" y="1587900"/>
            <a:ext cx="6149420" cy="3481418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23D374C6-E050-4AC5-C5FD-20CB5B91D7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8837" y="5069318"/>
            <a:ext cx="7354326" cy="1409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8357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6647E04D-D601-75DB-4C8A-10315A3AEBBA}"/>
              </a:ext>
            </a:extLst>
          </p:cNvPr>
          <p:cNvSpPr/>
          <p:nvPr/>
        </p:nvSpPr>
        <p:spPr>
          <a:xfrm>
            <a:off x="793115" y="257386"/>
            <a:ext cx="10605788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0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Instalación de componentes en el chasis.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C832F23-D64F-21AE-CDE5-F6D107B56C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5494" y="1122516"/>
            <a:ext cx="7421011" cy="5391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9086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7F379F-109A-A832-5400-E52DA134F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sz="3200" dirty="0"/>
              <a:t>FASE DOS: Actividades</a:t>
            </a:r>
            <a:endParaRPr lang="es-CO" sz="3200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48D33AF-F831-E017-E4FA-B30D75A41F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817" y="2610704"/>
            <a:ext cx="6040967" cy="3496734"/>
          </a:xfrm>
        </p:spPr>
        <p:txBody>
          <a:bodyPr>
            <a:normAutofit fontScale="40000" lnSpcReduction="20000"/>
          </a:bodyPr>
          <a:lstStyle/>
          <a:p>
            <a:r>
              <a:rPr lang="es-MX" dirty="0"/>
              <a:t>Diseño de PCB para lectura de Sensores</a:t>
            </a:r>
          </a:p>
          <a:p>
            <a:r>
              <a:rPr lang="es-MX" dirty="0"/>
              <a:t>Diseño de modelos en 3D</a:t>
            </a:r>
          </a:p>
          <a:p>
            <a:r>
              <a:rPr lang="es-MX" dirty="0"/>
              <a:t>Prueba de conexión de los sensores con las </a:t>
            </a:r>
            <a:r>
              <a:rPr lang="es-MX" dirty="0" err="1"/>
              <a:t>boards</a:t>
            </a:r>
            <a:r>
              <a:rPr lang="es-MX" dirty="0"/>
              <a:t> electrónicas PCB</a:t>
            </a:r>
          </a:p>
          <a:p>
            <a:r>
              <a:rPr lang="es-MX" dirty="0"/>
              <a:t>Testeo de continuidad de conexiones entre segmentos físicos</a:t>
            </a:r>
          </a:p>
          <a:p>
            <a:r>
              <a:rPr lang="es-MX" dirty="0"/>
              <a:t>Implementar lámparas UV e Infrarrojo.</a:t>
            </a:r>
          </a:p>
          <a:p>
            <a:r>
              <a:rPr lang="es-MX" dirty="0"/>
              <a:t>Diseño de PCB para la conmutación de actuadores</a:t>
            </a:r>
          </a:p>
          <a:p>
            <a:r>
              <a:rPr lang="es-MX" dirty="0"/>
              <a:t>Instalación del sistema operativo en Raspberry PI</a:t>
            </a:r>
          </a:p>
          <a:p>
            <a:r>
              <a:rPr lang="es-MX" dirty="0"/>
              <a:t>Programación del entorno de trabajo en Raspberry PI</a:t>
            </a:r>
          </a:p>
          <a:p>
            <a:r>
              <a:rPr lang="es-MX" dirty="0"/>
              <a:t>Programación de líneas de comunicación en Rasberry PI</a:t>
            </a:r>
          </a:p>
          <a:p>
            <a:r>
              <a:rPr lang="es-MX" dirty="0"/>
              <a:t>Instalación de Librerías y Paquetes de uso de la </a:t>
            </a:r>
            <a:r>
              <a:rPr lang="es-MX" dirty="0" err="1"/>
              <a:t>GPIO</a:t>
            </a:r>
            <a:r>
              <a:rPr lang="es-MX" dirty="0"/>
              <a:t> en Raspberry PI</a:t>
            </a:r>
          </a:p>
          <a:p>
            <a:r>
              <a:rPr lang="es-MX" dirty="0"/>
              <a:t>Creación de Repositorio del Proyecto</a:t>
            </a:r>
          </a:p>
          <a:p>
            <a:r>
              <a:rPr lang="es-MX" dirty="0"/>
              <a:t>Instalación del Repositorio en Raspberry OS</a:t>
            </a:r>
          </a:p>
          <a:p>
            <a:r>
              <a:rPr lang="es-MX" dirty="0"/>
              <a:t>Prueba de conexión de los sensores directamente </a:t>
            </a:r>
            <a:r>
              <a:rPr lang="es-MX" dirty="0" err="1"/>
              <a:t>GPIO</a:t>
            </a:r>
            <a:r>
              <a:rPr lang="es-MX" dirty="0"/>
              <a:t> de </a:t>
            </a:r>
            <a:r>
              <a:rPr lang="es-MX" dirty="0" err="1"/>
              <a:t>RaspBerryPI</a:t>
            </a:r>
            <a:r>
              <a:rPr lang="es-MX" dirty="0"/>
              <a:t> 400</a:t>
            </a:r>
          </a:p>
          <a:p>
            <a:r>
              <a:rPr lang="es-MX" dirty="0"/>
              <a:t>Prueba de conexión de los sensores a placas como Arduino Nano/UNO/Mega</a:t>
            </a:r>
          </a:p>
          <a:p>
            <a:r>
              <a:rPr lang="es-MX" dirty="0"/>
              <a:t>Prueba de Conexión de los sensores a placas como ESP8266</a:t>
            </a:r>
          </a:p>
          <a:p>
            <a:r>
              <a:rPr lang="es-MX" dirty="0"/>
              <a:t>Prueba de conexión de los conmutadores a las </a:t>
            </a:r>
            <a:r>
              <a:rPr lang="es-MX" dirty="0" err="1"/>
              <a:t>boards</a:t>
            </a:r>
            <a:r>
              <a:rPr lang="es-MX" dirty="0"/>
              <a:t> electrónicas PCB</a:t>
            </a:r>
          </a:p>
          <a:p>
            <a:r>
              <a:rPr lang="es-MX" dirty="0"/>
              <a:t>Prueba de conexión de los conmutadores directamente </a:t>
            </a:r>
            <a:r>
              <a:rPr lang="es-MX" dirty="0" err="1"/>
              <a:t>GPIO</a:t>
            </a:r>
            <a:r>
              <a:rPr lang="es-MX" dirty="0"/>
              <a:t> de </a:t>
            </a:r>
            <a:r>
              <a:rPr lang="es-MX" dirty="0" err="1"/>
              <a:t>RaspBerryPI</a:t>
            </a:r>
            <a:r>
              <a:rPr lang="es-MX" dirty="0"/>
              <a:t> 400</a:t>
            </a:r>
          </a:p>
          <a:p>
            <a:r>
              <a:rPr lang="es-MX" dirty="0"/>
              <a:t>Prueba de conexión de los conmutadores entre PCB y Raspberry PI</a:t>
            </a:r>
          </a:p>
          <a:p>
            <a:endParaRPr lang="es-CO" dirty="0"/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B5163BC5-3045-231A-7EC6-459BAB22AE86}"/>
              </a:ext>
            </a:extLst>
          </p:cNvPr>
          <p:cNvSpPr/>
          <p:nvPr/>
        </p:nvSpPr>
        <p:spPr>
          <a:xfrm>
            <a:off x="4160559" y="1604359"/>
            <a:ext cx="920249" cy="92024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200" b="1" dirty="0"/>
              <a:t>18</a:t>
            </a:r>
            <a:endParaRPr lang="es-CO" b="1" dirty="0"/>
          </a:p>
        </p:txBody>
      </p:sp>
      <p:pic>
        <p:nvPicPr>
          <p:cNvPr id="4" name="Picture 2" descr="Gratis Fotos de stock gratuitas de circuito, electrónica, equipo Foto de stock">
            <a:extLst>
              <a:ext uri="{FF2B5EF4-FFF2-40B4-BE49-F238E27FC236}">
                <a16:creationId xmlns:a16="http://schemas.microsoft.com/office/drawing/2014/main" id="{76620A6A-A4CA-4E2D-EA32-539E7FFA4B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0" y="0"/>
            <a:ext cx="457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9254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085A137C-EEBB-04DD-A19F-7C39202780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24" y="294517"/>
            <a:ext cx="7411484" cy="2162477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96DE2369-BF80-A1B7-8B42-D426ACE813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46" y="2456994"/>
            <a:ext cx="7392432" cy="2915057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C840F354-BDF8-5D81-B822-F2237A4647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465" y="5372051"/>
            <a:ext cx="7401958" cy="1362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5525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32CA3FB5-E3AC-7CCF-0A3D-864A5A4EAFC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283" y="534324"/>
            <a:ext cx="3467100" cy="934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EF85C66D-7327-3751-02EB-91B7080EFBB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283" y="1657581"/>
            <a:ext cx="3438525" cy="14147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Imagen 3" descr="Tabla, Calendario&#10;&#10;Descripción generada automáticamente con confianza media">
            <a:extLst>
              <a:ext uri="{FF2B5EF4-FFF2-40B4-BE49-F238E27FC236}">
                <a16:creationId xmlns:a16="http://schemas.microsoft.com/office/drawing/2014/main" id="{EE0AF0A8-5138-7C3B-ADF0-6C6A77C9045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283" y="3429000"/>
            <a:ext cx="2618105" cy="2880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n 4" descr="Imagen que contiene Gráfico&#10;&#10;Descripción generada automáticamente">
            <a:extLst>
              <a:ext uri="{FF2B5EF4-FFF2-40B4-BE49-F238E27FC236}">
                <a16:creationId xmlns:a16="http://schemas.microsoft.com/office/drawing/2014/main" id="{8D33C21D-B067-388D-DEDE-E5B11B2A1B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8388" y="3423285"/>
            <a:ext cx="1034415" cy="28860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157533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Diagrama, Esquemático&#10;&#10;Descripción generada automáticamente">
            <a:extLst>
              <a:ext uri="{FF2B5EF4-FFF2-40B4-BE49-F238E27FC236}">
                <a16:creationId xmlns:a16="http://schemas.microsoft.com/office/drawing/2014/main" id="{1332B32E-0438-8513-129C-AE848287145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034" y="242685"/>
            <a:ext cx="4961255" cy="256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CB040EF9-015A-04DF-6551-0370AB1EE4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960" y="2920191"/>
            <a:ext cx="1885950" cy="15163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n 4" descr="Diagrama, Esquemático&#10;&#10;Descripción generada automáticamente">
            <a:extLst>
              <a:ext uri="{FF2B5EF4-FFF2-40B4-BE49-F238E27FC236}">
                <a16:creationId xmlns:a16="http://schemas.microsoft.com/office/drawing/2014/main" id="{FA23D78E-FB92-98E9-BABA-744AB38D30A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2674" y="2921461"/>
            <a:ext cx="1460500" cy="1513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Imagen 5" descr="Gráfico, Diagrama, Esquemático&#10;&#10;Descripción generada automáticamente">
            <a:extLst>
              <a:ext uri="{FF2B5EF4-FFF2-40B4-BE49-F238E27FC236}">
                <a16:creationId xmlns:a16="http://schemas.microsoft.com/office/drawing/2014/main" id="{0A9EC039-8811-DC19-1F82-AA1FC42215E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8625" y="2920191"/>
            <a:ext cx="1607185" cy="152273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agen 6" descr="Imagen de la pantalla de un video juego&#10;&#10;Descripción generada automáticamente con confianza media">
            <a:extLst>
              <a:ext uri="{FF2B5EF4-FFF2-40B4-BE49-F238E27FC236}">
                <a16:creationId xmlns:a16="http://schemas.microsoft.com/office/drawing/2014/main" id="{953A0B41-7438-1E03-9FB4-B3D819CD8CE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4957" y="679450"/>
            <a:ext cx="1741170" cy="184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Imagen 7" descr="Interfaz de usuario gráfica, Esquemático&#10;&#10;Descripción generada automáticamente">
            <a:extLst>
              <a:ext uri="{FF2B5EF4-FFF2-40B4-BE49-F238E27FC236}">
                <a16:creationId xmlns:a16="http://schemas.microsoft.com/office/drawing/2014/main" id="{A29564EE-C3BE-9AAC-78FE-1AE291B5F02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5675" y="2670117"/>
            <a:ext cx="1742440" cy="186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Imagen 8" descr="Imagen que contiene electrónica, circuito&#10;&#10;Descripción generada automáticamente">
            <a:extLst>
              <a:ext uri="{FF2B5EF4-FFF2-40B4-BE49-F238E27FC236}">
                <a16:creationId xmlns:a16="http://schemas.microsoft.com/office/drawing/2014/main" id="{739011B4-7D93-4B66-E5B8-5BF5D1D1C57A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99" t="5637" r="14222" b="4848"/>
          <a:stretch/>
        </p:blipFill>
        <p:spPr bwMode="auto">
          <a:xfrm rot="5400000">
            <a:off x="9802583" y="4709362"/>
            <a:ext cx="1847215" cy="180086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8963364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B8E2C66-8B64-76D8-49F2-EFB047441A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953" y="324885"/>
            <a:ext cx="7363853" cy="2534004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10C2DB61-7C6D-32D5-5C4A-027C458CFC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624" y="3192411"/>
            <a:ext cx="6230219" cy="2048161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B3E838B5-A7F6-05EA-D4AC-DE2579ECC1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0002" y="3948030"/>
            <a:ext cx="5400040" cy="258508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8967123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Gratis Fotos de stock gratuitas de acogedor, adentro, adulto Foto de stock">
            <a:extLst>
              <a:ext uri="{FF2B5EF4-FFF2-40B4-BE49-F238E27FC236}">
                <a16:creationId xmlns:a16="http://schemas.microsoft.com/office/drawing/2014/main" id="{5306B138-E9A4-CD08-4484-6331F4D12B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0" y="0"/>
            <a:ext cx="457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9B369CE5-4B02-C4E1-CC09-C8D8ADDA99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sz="3200" dirty="0"/>
              <a:t>PLANTEAMIENTO DEL PROBLEMA</a:t>
            </a:r>
            <a:endParaRPr lang="es-CO" sz="3200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F5460E6-6C69-9C50-ED33-1EBDA75EE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3151" y="2462981"/>
            <a:ext cx="6252633" cy="4055806"/>
          </a:xfrm>
        </p:spPr>
        <p:txBody>
          <a:bodyPr/>
          <a:lstStyle/>
          <a:p>
            <a:endParaRPr lang="es-CO" dirty="0"/>
          </a:p>
        </p:txBody>
      </p:sp>
      <p:pic>
        <p:nvPicPr>
          <p:cNvPr id="5" name="Imagen 4" descr="Forma&#10;&#10;Descripción generada automáticamente con confianza media">
            <a:extLst>
              <a:ext uri="{FF2B5EF4-FFF2-40B4-BE49-F238E27FC236}">
                <a16:creationId xmlns:a16="http://schemas.microsoft.com/office/drawing/2014/main" id="{60DC33B4-791F-A5D0-8532-D185CCC0DC9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3563" y="6356067"/>
            <a:ext cx="2435744" cy="43497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073915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7F379F-109A-A832-5400-E52DA134F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sz="3200" dirty="0"/>
              <a:t>FASE TRES: Actividades</a:t>
            </a:r>
            <a:endParaRPr lang="es-CO" sz="3200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48D33AF-F831-E017-E4FA-B30D75A41F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817" y="2610704"/>
            <a:ext cx="6040967" cy="3496734"/>
          </a:xfrm>
        </p:spPr>
        <p:txBody>
          <a:bodyPr>
            <a:normAutofit fontScale="40000" lnSpcReduction="20000"/>
          </a:bodyPr>
          <a:lstStyle/>
          <a:p>
            <a:r>
              <a:rPr lang="es-MX" dirty="0"/>
              <a:t>Lectura de datos de cada versión de conexión, observando posibilidades de lectura adicional y descartar opciones complicadas</a:t>
            </a:r>
          </a:p>
          <a:p>
            <a:r>
              <a:rPr lang="es-MX" dirty="0"/>
              <a:t>Diseño de módulos de software adecuados a cada opción viable de lectura</a:t>
            </a:r>
          </a:p>
          <a:p>
            <a:r>
              <a:rPr lang="es-MX" dirty="0"/>
              <a:t>Generación de lectura de sensores en archivos de texto plano</a:t>
            </a:r>
          </a:p>
          <a:p>
            <a:r>
              <a:rPr lang="es-MX" dirty="0"/>
              <a:t>Conmutación aislada por software según diferentes librerías de Python para la interacción segura con la </a:t>
            </a:r>
            <a:r>
              <a:rPr lang="es-MX" dirty="0" err="1"/>
              <a:t>GPIO</a:t>
            </a:r>
            <a:endParaRPr lang="es-MX" dirty="0"/>
          </a:p>
          <a:p>
            <a:r>
              <a:rPr lang="es-MX" dirty="0"/>
              <a:t>Diseño de módulos de software adecuados a cada opción viable de conmutación</a:t>
            </a:r>
          </a:p>
          <a:p>
            <a:r>
              <a:rPr lang="es-MX" dirty="0"/>
              <a:t>Diseño de módulo de software que permita el monitoreo constante de los sensores en Primer plano CLI</a:t>
            </a:r>
          </a:p>
          <a:p>
            <a:r>
              <a:rPr lang="es-MX" dirty="0"/>
              <a:t>Diseño de módulo de software que permita el monitoreo constante de los sensores en segundo plano CLI</a:t>
            </a:r>
          </a:p>
          <a:p>
            <a:r>
              <a:rPr lang="es-MX" dirty="0"/>
              <a:t>Integración de módulo de software de monitoreo en menú de despliegue de testeo CLI</a:t>
            </a:r>
          </a:p>
          <a:p>
            <a:r>
              <a:rPr lang="es-MX" dirty="0"/>
              <a:t>Diseño de módulos de software que permita el control constante de los pines de la </a:t>
            </a:r>
            <a:r>
              <a:rPr lang="es-MX" dirty="0" err="1"/>
              <a:t>GPIO</a:t>
            </a:r>
            <a:r>
              <a:rPr lang="es-MX" dirty="0"/>
              <a:t> en Segundo plano CLI</a:t>
            </a:r>
          </a:p>
          <a:p>
            <a:r>
              <a:rPr lang="es-MX" dirty="0"/>
              <a:t>Diseño de módulos de software que permita el control constante de los pines de la </a:t>
            </a:r>
            <a:r>
              <a:rPr lang="es-MX" dirty="0" err="1"/>
              <a:t>GPIO</a:t>
            </a:r>
            <a:r>
              <a:rPr lang="es-MX" dirty="0"/>
              <a:t> en Primer plano CLI</a:t>
            </a:r>
          </a:p>
          <a:p>
            <a:r>
              <a:rPr lang="es-MX" dirty="0"/>
              <a:t>Integración de módulo de software de conmutación en menú de despliegue de testeo CLI</a:t>
            </a:r>
          </a:p>
          <a:p>
            <a:r>
              <a:rPr lang="es-MX" dirty="0"/>
              <a:t>Exportación de datos censados con tecnologías </a:t>
            </a:r>
            <a:r>
              <a:rPr lang="es-MX" dirty="0" err="1"/>
              <a:t>IOT</a:t>
            </a:r>
            <a:endParaRPr lang="es-MX" dirty="0"/>
          </a:p>
          <a:p>
            <a:r>
              <a:rPr lang="es-MX" dirty="0"/>
              <a:t>Exportación de datos censados por </a:t>
            </a:r>
            <a:r>
              <a:rPr lang="es-MX" dirty="0" err="1"/>
              <a:t>Thinger</a:t>
            </a:r>
            <a:r>
              <a:rPr lang="es-MX" dirty="0"/>
              <a:t> </a:t>
            </a:r>
            <a:r>
              <a:rPr lang="es-MX" dirty="0" err="1"/>
              <a:t>IOT</a:t>
            </a:r>
            <a:endParaRPr lang="es-MX" dirty="0"/>
          </a:p>
          <a:p>
            <a:r>
              <a:rPr lang="es-MX" dirty="0"/>
              <a:t>Exportación de generación de reportes a bases de datos no relacionales Locales</a:t>
            </a:r>
          </a:p>
          <a:p>
            <a:r>
              <a:rPr lang="es-MX" dirty="0"/>
              <a:t>Testeo de conmutación y censado básico con el menú de </a:t>
            </a:r>
            <a:r>
              <a:rPr lang="es-MX" dirty="0" err="1"/>
              <a:t>testing</a:t>
            </a:r>
            <a:r>
              <a:rPr lang="es-MX" dirty="0"/>
              <a:t> ejecutado desde CLI.</a:t>
            </a:r>
          </a:p>
          <a:p>
            <a:endParaRPr lang="es-CO" dirty="0"/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B5163BC5-3045-231A-7EC6-459BAB22AE86}"/>
              </a:ext>
            </a:extLst>
          </p:cNvPr>
          <p:cNvSpPr/>
          <p:nvPr/>
        </p:nvSpPr>
        <p:spPr>
          <a:xfrm>
            <a:off x="4160559" y="1604359"/>
            <a:ext cx="920249" cy="92024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200" b="1" dirty="0"/>
              <a:t>15</a:t>
            </a:r>
            <a:endParaRPr lang="es-CO" b="1" dirty="0"/>
          </a:p>
        </p:txBody>
      </p:sp>
      <p:pic>
        <p:nvPicPr>
          <p:cNvPr id="5122" name="Picture 2" descr="Gratis Persona Que Usa El Portátil Gris Foto de stock">
            <a:extLst>
              <a:ext uri="{FF2B5EF4-FFF2-40B4-BE49-F238E27FC236}">
                <a16:creationId xmlns:a16="http://schemas.microsoft.com/office/drawing/2014/main" id="{7FFD238F-995E-A62D-ECF1-7371DA03E7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0" y="0"/>
            <a:ext cx="457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91060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Forma&#10;&#10;Descripción generada automáticamente con confianza media">
            <a:extLst>
              <a:ext uri="{FF2B5EF4-FFF2-40B4-BE49-F238E27FC236}">
                <a16:creationId xmlns:a16="http://schemas.microsoft.com/office/drawing/2014/main" id="{54638A9E-4FD4-D8C0-B607-B5062647510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3563" y="6356067"/>
            <a:ext cx="2435744" cy="434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7CC8012A-5D11-7808-6EFA-FCC3339983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089" y="275330"/>
            <a:ext cx="5400040" cy="3580765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1CB9D806-C7A9-0B8C-6E41-7A8AAD14DF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3754" y="193877"/>
            <a:ext cx="5375910" cy="3145155"/>
          </a:xfrm>
          <a:prstGeom prst="rect">
            <a:avLst/>
          </a:prstGeom>
          <a:noFill/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2591F1C0-CB46-CAC4-A066-0ED1D507BC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642" y="4060542"/>
            <a:ext cx="3150235" cy="2295525"/>
          </a:xfrm>
          <a:prstGeom prst="rect">
            <a:avLst/>
          </a:prstGeom>
        </p:spPr>
      </p:pic>
      <p:pic>
        <p:nvPicPr>
          <p:cNvPr id="7" name="Imagen 6" descr="Diagrama&#10;&#10;Descripción generada automáticamente">
            <a:extLst>
              <a:ext uri="{FF2B5EF4-FFF2-40B4-BE49-F238E27FC236}">
                <a16:creationId xmlns:a16="http://schemas.microsoft.com/office/drawing/2014/main" id="{668C35F8-D3BC-E99F-187D-17608B9D57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31793" y="4365307"/>
            <a:ext cx="2960370" cy="2333625"/>
          </a:xfrm>
          <a:prstGeom prst="rect">
            <a:avLst/>
          </a:prstGeom>
        </p:spPr>
      </p:pic>
      <p:pic>
        <p:nvPicPr>
          <p:cNvPr id="8" name="Imagen 7" descr="Diagrama&#10;&#10;Descripción generada automáticamente">
            <a:extLst>
              <a:ext uri="{FF2B5EF4-FFF2-40B4-BE49-F238E27FC236}">
                <a16:creationId xmlns:a16="http://schemas.microsoft.com/office/drawing/2014/main" id="{94A9FEE3-DE40-816C-4F3A-A2B9A971E68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0593" y="4576647"/>
            <a:ext cx="2604770" cy="2974975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EA88B44A-943D-AC0D-C053-54BC3F59A73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49814" y="5175827"/>
            <a:ext cx="2370455" cy="194945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537287F3-7B53-58B6-A0D1-5979B65F4DA3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47" t="45650" r="19107" b="661"/>
          <a:stretch/>
        </p:blipFill>
        <p:spPr bwMode="auto">
          <a:xfrm rot="10800000">
            <a:off x="9079882" y="4330642"/>
            <a:ext cx="3019425" cy="169037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1" name="Imagen 10" descr="Texto&#10;&#10;Descripción generada automáticamente">
            <a:extLst>
              <a:ext uri="{FF2B5EF4-FFF2-40B4-BE49-F238E27FC236}">
                <a16:creationId xmlns:a16="http://schemas.microsoft.com/office/drawing/2014/main" id="{6D97146D-F5F4-387C-9D13-6304B5081FD3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62" t="45860" r="27912" b="9321"/>
          <a:stretch/>
        </p:blipFill>
        <p:spPr bwMode="auto">
          <a:xfrm>
            <a:off x="6093938" y="3518969"/>
            <a:ext cx="3917315" cy="174053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1620076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789A6C8A-7407-EE86-DEAB-F96F5D620E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77" y="230967"/>
            <a:ext cx="4505325" cy="1774190"/>
          </a:xfrm>
          <a:prstGeom prst="rect">
            <a:avLst/>
          </a:prstGeom>
          <a:noFill/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46366D3A-CBC5-6260-9E67-0183DCB6A7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7177" y="2193464"/>
            <a:ext cx="4619625" cy="2659380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AD1CEF0F-5A9A-F5DA-242C-0C4EB1D4EC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6671" y="460605"/>
            <a:ext cx="5400040" cy="197993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AA6B2FCB-2DC2-A540-4D1F-2A6279B2DB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65127" y="2757228"/>
            <a:ext cx="3215640" cy="3006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3358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A8186B10-16EF-A80D-BC5F-42C296C8EE0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455" y="448453"/>
            <a:ext cx="1560830" cy="133921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n 2" descr="Tabla&#10;&#10;Descripción generada automáticamente">
            <a:extLst>
              <a:ext uri="{FF2B5EF4-FFF2-40B4-BE49-F238E27FC236}">
                <a16:creationId xmlns:a16="http://schemas.microsoft.com/office/drawing/2014/main" id="{B5F4FA84-B7A8-B014-2026-ADB404E8F23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1799" y="230330"/>
            <a:ext cx="3828415" cy="1775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034A5A9E-B315-2522-14D1-FD3F54F6CE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654" y="2169974"/>
            <a:ext cx="4809170" cy="1637255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99ACB7B9-DD77-9E12-8500-0DDAA18C5F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455" y="3150524"/>
            <a:ext cx="5428866" cy="3591098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1EC20324-87C2-BCC0-23C9-7E7BD56CDD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71181" y="230330"/>
            <a:ext cx="3855469" cy="1483411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520AE9C6-5553-FDF7-ED07-B37592C01C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39644" y="1787668"/>
            <a:ext cx="3732976" cy="1441213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CF26A6C0-DE45-22D1-FC07-D6F16D46C60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28088" y="3302808"/>
            <a:ext cx="4214760" cy="1608010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DE916C70-FD41-ACBD-D936-F0347A8CE060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219"/>
          <a:stretch/>
        </p:blipFill>
        <p:spPr bwMode="auto">
          <a:xfrm>
            <a:off x="6745070" y="5020772"/>
            <a:ext cx="4527550" cy="172085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9756695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1C212D4F-9AF6-D1CD-B05F-C9D9390FFC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951" y="230390"/>
            <a:ext cx="3158490" cy="2889250"/>
          </a:xfrm>
          <a:prstGeom prst="rect">
            <a:avLst/>
          </a:prstGeom>
        </p:spPr>
      </p:pic>
      <p:pic>
        <p:nvPicPr>
          <p:cNvPr id="3" name="Imagen 2" descr="Puerto serial y puerto paralelo: características y diferencias - CCM">
            <a:extLst>
              <a:ext uri="{FF2B5EF4-FFF2-40B4-BE49-F238E27FC236}">
                <a16:creationId xmlns:a16="http://schemas.microsoft.com/office/drawing/2014/main" id="{5951A82B-CBD5-AEF5-1B3B-7D3C808103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097" y="3429000"/>
            <a:ext cx="2495550" cy="1362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Imagen 3" descr="Qué modos de transmisión de datos existen? - CCM">
            <a:extLst>
              <a:ext uri="{FF2B5EF4-FFF2-40B4-BE49-F238E27FC236}">
                <a16:creationId xmlns:a16="http://schemas.microsoft.com/office/drawing/2014/main" id="{D06819A9-A414-C976-1F73-4C46F3D4B5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8742" y="3438525"/>
            <a:ext cx="2438400" cy="135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E66894EF-9F48-B84B-8562-BD787373822D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28" b="24661"/>
          <a:stretch/>
        </p:blipFill>
        <p:spPr bwMode="auto">
          <a:xfrm>
            <a:off x="901555" y="4997796"/>
            <a:ext cx="3306445" cy="162687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D381DA0C-6040-DC7F-61F7-1329B51DBF5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0359" y="230390"/>
            <a:ext cx="2381885" cy="1630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agen 6" descr="DS18B20 Multiple Temperature Sensors with ESP32 Wiring Schematic Diagram">
            <a:extLst>
              <a:ext uri="{FF2B5EF4-FFF2-40B4-BE49-F238E27FC236}">
                <a16:creationId xmlns:a16="http://schemas.microsoft.com/office/drawing/2014/main" id="{E1800472-B50C-F34C-BE50-3F5A2A24842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8840" y="203085"/>
            <a:ext cx="2099310" cy="165798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841716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0FB8E9B0-B159-1045-6E62-16E4C95B17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082" y="249844"/>
            <a:ext cx="5400040" cy="589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n 2" descr="Diagrama&#10;&#10;Descripción generada automáticamente">
            <a:extLst>
              <a:ext uri="{FF2B5EF4-FFF2-40B4-BE49-F238E27FC236}">
                <a16:creationId xmlns:a16="http://schemas.microsoft.com/office/drawing/2014/main" id="{E824E143-1442-054D-4C8E-5735B2586E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145" y="979776"/>
            <a:ext cx="4994910" cy="2055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6351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7F379F-109A-A832-5400-E52DA134F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sz="3200" dirty="0"/>
              <a:t>FASE CUATRO: Actividades</a:t>
            </a:r>
            <a:endParaRPr lang="es-CO" sz="3200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48D33AF-F831-E017-E4FA-B30D75A41F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817" y="2610704"/>
            <a:ext cx="6040967" cy="3496734"/>
          </a:xfrm>
        </p:spPr>
        <p:txBody>
          <a:bodyPr>
            <a:normAutofit fontScale="77500" lnSpcReduction="20000"/>
          </a:bodyPr>
          <a:lstStyle/>
          <a:p>
            <a:pPr marL="342900" lvl="0" indent="-342900" algn="just">
              <a:lnSpc>
                <a:spcPct val="107000"/>
              </a:lnSpc>
              <a:buFont typeface="+mj-lt"/>
              <a:buAutoNum type="arabicPeriod"/>
            </a:pPr>
            <a:r>
              <a:rPr lang="es-CO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Graficar el monitoreo en tiempo real en GUI.</a:t>
            </a:r>
            <a:endParaRPr lang="es-CO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buFont typeface="+mj-lt"/>
              <a:buAutoNum type="arabicPeriod"/>
            </a:pPr>
            <a:r>
              <a:rPr lang="es-CO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Exportación de datos censados por E-amil</a:t>
            </a:r>
            <a:endParaRPr lang="es-CO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buFont typeface="+mj-lt"/>
              <a:buAutoNum type="arabicPeriod"/>
            </a:pPr>
            <a:r>
              <a:rPr lang="es-CO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Exportación de generación de reportes a bases de datos no relacionales Repositorio/Terceros</a:t>
            </a:r>
            <a:endParaRPr lang="es-CO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buFont typeface="+mj-lt"/>
              <a:buAutoNum type="arabicPeriod"/>
            </a:pPr>
            <a:r>
              <a:rPr lang="es-CO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Implementación de la GUI de conmutación en el sistema principal</a:t>
            </a:r>
            <a:endParaRPr lang="es-CO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buFont typeface="+mj-lt"/>
              <a:buAutoNum type="arabicPeriod"/>
            </a:pPr>
            <a:r>
              <a:rPr lang="es-CO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Implementación de la GUI de monitoreo en el sistema principal</a:t>
            </a:r>
            <a:endParaRPr lang="es-CO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buFont typeface="+mj-lt"/>
              <a:buAutoNum type="arabicPeriod"/>
            </a:pPr>
            <a:r>
              <a:rPr lang="es-CO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Graficar el monitoreo en tiempo real en </a:t>
            </a:r>
            <a:r>
              <a:rPr lang="es-CO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Dashboard</a:t>
            </a:r>
            <a:r>
              <a:rPr lang="es-CO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de Terceros</a:t>
            </a:r>
            <a:endParaRPr lang="es-CO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buFont typeface="+mj-lt"/>
              <a:buAutoNum type="arabicPeriod"/>
            </a:pPr>
            <a:r>
              <a:rPr lang="es-CO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Adecuación de funciones asíncronas con monitoreo incluido</a:t>
            </a:r>
            <a:endParaRPr lang="es-CO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buFont typeface="+mj-lt"/>
              <a:buAutoNum type="arabicPeriod"/>
            </a:pPr>
            <a:r>
              <a:rPr lang="es-CO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Verificación de monitoreo en segundo plano</a:t>
            </a:r>
            <a:endParaRPr lang="es-CO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buFont typeface="+mj-lt"/>
              <a:buAutoNum type="arabicPeriod"/>
            </a:pPr>
            <a:r>
              <a:rPr lang="es-CO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Integración de los módulos asíncronos de conmutación aislada en opción de control por medio de la integración de una GUI Local</a:t>
            </a:r>
            <a:endParaRPr lang="es-CO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s-CO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Verificación de conmutación asíncrona en segundo plano</a:t>
            </a:r>
            <a:endParaRPr lang="es-CO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B5163BC5-3045-231A-7EC6-459BAB22AE86}"/>
              </a:ext>
            </a:extLst>
          </p:cNvPr>
          <p:cNvSpPr/>
          <p:nvPr/>
        </p:nvSpPr>
        <p:spPr>
          <a:xfrm>
            <a:off x="4160559" y="1604359"/>
            <a:ext cx="920249" cy="92024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200" b="1" dirty="0"/>
              <a:t>10</a:t>
            </a:r>
            <a:endParaRPr lang="es-CO" b="1" dirty="0"/>
          </a:p>
        </p:txBody>
      </p:sp>
      <p:pic>
        <p:nvPicPr>
          <p:cNvPr id="5122" name="Picture 2" descr="Gratis Persona Que Usa El Portátil Gris Foto de stock">
            <a:extLst>
              <a:ext uri="{FF2B5EF4-FFF2-40B4-BE49-F238E27FC236}">
                <a16:creationId xmlns:a16="http://schemas.microsoft.com/office/drawing/2014/main" id="{7FFD238F-995E-A62D-ECF1-7371DA03E7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0" y="0"/>
            <a:ext cx="457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44716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Forma&#10;&#10;Descripción generada automáticamente con confianza media">
            <a:extLst>
              <a:ext uri="{FF2B5EF4-FFF2-40B4-BE49-F238E27FC236}">
                <a16:creationId xmlns:a16="http://schemas.microsoft.com/office/drawing/2014/main" id="{24159B38-FFCE-5AB2-8540-3C0E86E02AF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3563" y="6356067"/>
            <a:ext cx="2435744" cy="43497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420655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Forma&#10;&#10;Descripción generada automáticamente con confianza media">
            <a:extLst>
              <a:ext uri="{FF2B5EF4-FFF2-40B4-BE49-F238E27FC236}">
                <a16:creationId xmlns:a16="http://schemas.microsoft.com/office/drawing/2014/main" id="{7BE008A1-D3B7-253B-EF82-49B28782F6F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3563" y="6356067"/>
            <a:ext cx="2435744" cy="43497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208126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Forma&#10;&#10;Descripción generada automáticamente con confianza media">
            <a:extLst>
              <a:ext uri="{FF2B5EF4-FFF2-40B4-BE49-F238E27FC236}">
                <a16:creationId xmlns:a16="http://schemas.microsoft.com/office/drawing/2014/main" id="{C0113D29-AC38-8F5F-DB77-1AB851020FD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3563" y="6356067"/>
            <a:ext cx="2435744" cy="43497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382616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Gratis Fotos de stock gratuitas de colaboración, colega, colegas Foto de stock">
            <a:extLst>
              <a:ext uri="{FF2B5EF4-FFF2-40B4-BE49-F238E27FC236}">
                <a16:creationId xmlns:a16="http://schemas.microsoft.com/office/drawing/2014/main" id="{C25C3DA5-490E-0D9A-8DE4-A93077BE2A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5089" y="0"/>
            <a:ext cx="457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8640B4A-1D1B-F501-3A6F-EAF4EF219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sz="3200" dirty="0"/>
              <a:t>JUSTIFICACIÓN</a:t>
            </a:r>
            <a:endParaRPr lang="es-CO" sz="3200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3C13E1D-CF48-B5AD-EFDE-E02345D578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7309" y="2389239"/>
            <a:ext cx="6252633" cy="4022673"/>
          </a:xfrm>
        </p:spPr>
        <p:txBody>
          <a:bodyPr/>
          <a:lstStyle/>
          <a:p>
            <a:endParaRPr lang="es-CO"/>
          </a:p>
        </p:txBody>
      </p:sp>
      <p:pic>
        <p:nvPicPr>
          <p:cNvPr id="5" name="Imagen 4" descr="Forma&#10;&#10;Descripción generada automáticamente con confianza media">
            <a:extLst>
              <a:ext uri="{FF2B5EF4-FFF2-40B4-BE49-F238E27FC236}">
                <a16:creationId xmlns:a16="http://schemas.microsoft.com/office/drawing/2014/main" id="{C5A29EC6-0C31-3278-6693-1CBCB6A51EE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3563" y="6356067"/>
            <a:ext cx="2435744" cy="43497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699139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6" name="Picture 4" descr="Gratis Fotos de stock gratuitas de adentro, arreglar, barbudo Foto de stock">
            <a:extLst>
              <a:ext uri="{FF2B5EF4-FFF2-40B4-BE49-F238E27FC236}">
                <a16:creationId xmlns:a16="http://schemas.microsoft.com/office/drawing/2014/main" id="{439DC754-DE5D-88A3-3670-D5471E1D1B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4573" y="0"/>
            <a:ext cx="457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D08EC4BC-8D58-C97C-1981-9567FE954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CONCLUSIONES</a:t>
            </a:r>
            <a:endParaRPr lang="es-CO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4F1463A-8A52-2911-FD68-845C37F7C6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7594" y="2462981"/>
            <a:ext cx="6252633" cy="3893086"/>
          </a:xfrm>
        </p:spPr>
        <p:txBody>
          <a:bodyPr/>
          <a:lstStyle/>
          <a:p>
            <a:endParaRPr lang="es-CO"/>
          </a:p>
        </p:txBody>
      </p:sp>
      <p:pic>
        <p:nvPicPr>
          <p:cNvPr id="5" name="Imagen 4" descr="Forma&#10;&#10;Descripción generada automáticamente con confianza media">
            <a:extLst>
              <a:ext uri="{FF2B5EF4-FFF2-40B4-BE49-F238E27FC236}">
                <a16:creationId xmlns:a16="http://schemas.microsoft.com/office/drawing/2014/main" id="{BA60A13E-9DBA-6EC0-6018-FEFF4A0CD48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3563" y="6356067"/>
            <a:ext cx="2435744" cy="43497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242087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EF9B8D-146C-D8DB-F450-783485332F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REFERENCIAS</a:t>
            </a:r>
            <a:endParaRPr lang="es-CO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6979E42-A435-AF5D-9F80-7C86F9BB5C8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4" name="Imagen 3" descr="Forma&#10;&#10;Descripción generada automáticamente con confianza media">
            <a:extLst>
              <a:ext uri="{FF2B5EF4-FFF2-40B4-BE49-F238E27FC236}">
                <a16:creationId xmlns:a16="http://schemas.microsoft.com/office/drawing/2014/main" id="{9677BA06-1586-3D50-782D-0E327D82168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3563" y="6356067"/>
            <a:ext cx="2435744" cy="43497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558784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Forma&#10;&#10;Descripción generada automáticamente con confianza media">
            <a:extLst>
              <a:ext uri="{FF2B5EF4-FFF2-40B4-BE49-F238E27FC236}">
                <a16:creationId xmlns:a16="http://schemas.microsoft.com/office/drawing/2014/main" id="{987FE775-85CF-B64D-1611-3D1D439B3B4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3563" y="6356067"/>
            <a:ext cx="2435744" cy="43497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390160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Gratis Fotos de stock gratuitas de colaboración, colegas, compañeros de negocio Foto de stock">
            <a:extLst>
              <a:ext uri="{FF2B5EF4-FFF2-40B4-BE49-F238E27FC236}">
                <a16:creationId xmlns:a16="http://schemas.microsoft.com/office/drawing/2014/main" id="{140A5B86-CC48-9737-9A1A-84F11633F9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9819" y="0"/>
            <a:ext cx="457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ACED8DC-7209-423B-425F-3C94029377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sz="3200" dirty="0"/>
              <a:t>OBJETIVOS</a:t>
            </a:r>
            <a:endParaRPr lang="es-CO" sz="3200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39E214C-92A0-4D00-38F4-1090B8B529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9323" y="2418735"/>
            <a:ext cx="6252633" cy="3993177"/>
          </a:xfrm>
        </p:spPr>
        <p:txBody>
          <a:bodyPr/>
          <a:lstStyle/>
          <a:p>
            <a:endParaRPr lang="es-CO" dirty="0"/>
          </a:p>
        </p:txBody>
      </p:sp>
      <p:pic>
        <p:nvPicPr>
          <p:cNvPr id="5" name="Imagen 4" descr="Forma&#10;&#10;Descripción generada automáticamente con confianza media">
            <a:extLst>
              <a:ext uri="{FF2B5EF4-FFF2-40B4-BE49-F238E27FC236}">
                <a16:creationId xmlns:a16="http://schemas.microsoft.com/office/drawing/2014/main" id="{32449594-AA67-8CD5-A9F3-1FB403E8D6C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3563" y="6356067"/>
            <a:ext cx="2435744" cy="43497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690444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4390F9B-A3C2-1D1B-434C-F789C0DC2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sz="3200" dirty="0"/>
              <a:t>MODELO DE DESARROLLO</a:t>
            </a:r>
            <a:endParaRPr lang="es-CO" sz="3200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E494A07-FA1D-1F2A-8DF2-750B1A3DBA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5362" y="2448232"/>
            <a:ext cx="6252633" cy="3907835"/>
          </a:xfrm>
        </p:spPr>
        <p:txBody>
          <a:bodyPr/>
          <a:lstStyle/>
          <a:p>
            <a:endParaRPr lang="es-CO" dirty="0"/>
          </a:p>
        </p:txBody>
      </p:sp>
      <p:pic>
        <p:nvPicPr>
          <p:cNvPr id="5" name="Imagen 4" descr="Forma&#10;&#10;Descripción generada automáticamente con confianza media">
            <a:extLst>
              <a:ext uri="{FF2B5EF4-FFF2-40B4-BE49-F238E27FC236}">
                <a16:creationId xmlns:a16="http://schemas.microsoft.com/office/drawing/2014/main" id="{7CC48E0C-189F-2C50-72C0-07A7B4FB45C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3563" y="6356067"/>
            <a:ext cx="2435744" cy="43497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904323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Gratis Papelería Rosa Y Oro En Composición. Foto de stock">
            <a:extLst>
              <a:ext uri="{FF2B5EF4-FFF2-40B4-BE49-F238E27FC236}">
                <a16:creationId xmlns:a16="http://schemas.microsoft.com/office/drawing/2014/main" id="{EEE85A14-5B44-79D2-212A-CCAA9CDAAF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5573" y="0"/>
            <a:ext cx="45815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0050056-A769-F8A6-EB3A-A87E9F773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sz="2800" dirty="0"/>
              <a:t>CRONOGRAMA DE ACTIVIDADES</a:t>
            </a:r>
            <a:endParaRPr lang="es-CO" sz="2800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9E15BE6-42E8-F661-2120-55226EB8E8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5078" y="2462981"/>
            <a:ext cx="6252633" cy="3893086"/>
          </a:xfrm>
        </p:spPr>
        <p:txBody>
          <a:bodyPr/>
          <a:lstStyle/>
          <a:p>
            <a:endParaRPr lang="es-CO" dirty="0"/>
          </a:p>
        </p:txBody>
      </p:sp>
      <p:pic>
        <p:nvPicPr>
          <p:cNvPr id="5" name="Imagen 4" descr="Forma&#10;&#10;Descripción generada automáticamente con confianza media">
            <a:extLst>
              <a:ext uri="{FF2B5EF4-FFF2-40B4-BE49-F238E27FC236}">
                <a16:creationId xmlns:a16="http://schemas.microsoft.com/office/drawing/2014/main" id="{25D0FB39-59C9-5A07-0EE9-E3002F46075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3563" y="6356067"/>
            <a:ext cx="2435744" cy="43497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604431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Gratis Fotos de stock gratuitas de adentro, arreglar, arte de neón Foto de stock">
            <a:extLst>
              <a:ext uri="{FF2B5EF4-FFF2-40B4-BE49-F238E27FC236}">
                <a16:creationId xmlns:a16="http://schemas.microsoft.com/office/drawing/2014/main" id="{2CB26BC4-1307-317F-8191-7B336B1F69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9823" y="0"/>
            <a:ext cx="457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11527091-1A4A-1245-677F-424322DB6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DESARROLLO DEL PROYECTO</a:t>
            </a:r>
            <a:endParaRPr lang="es-CO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A58FA9E-FBB4-0971-5834-6F294EA327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0833" y="2492477"/>
            <a:ext cx="6252633" cy="3952568"/>
          </a:xfrm>
        </p:spPr>
        <p:txBody>
          <a:bodyPr/>
          <a:lstStyle/>
          <a:p>
            <a:endParaRPr lang="es-CO" dirty="0"/>
          </a:p>
        </p:txBody>
      </p:sp>
      <p:pic>
        <p:nvPicPr>
          <p:cNvPr id="5" name="Imagen 4" descr="Forma&#10;&#10;Descripción generada automáticamente con confianza media">
            <a:extLst>
              <a:ext uri="{FF2B5EF4-FFF2-40B4-BE49-F238E27FC236}">
                <a16:creationId xmlns:a16="http://schemas.microsoft.com/office/drawing/2014/main" id="{752342C4-A1FD-ADD6-65C6-0F38305AFA3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3563" y="6356067"/>
            <a:ext cx="2435744" cy="43497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651268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7F379F-109A-A832-5400-E52DA134F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sz="3200" dirty="0"/>
              <a:t>FASE CERO: Actividades</a:t>
            </a:r>
            <a:endParaRPr lang="es-CO" sz="3200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48D33AF-F831-E017-E4FA-B30D75A41F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817" y="2610704"/>
            <a:ext cx="6040967" cy="3496734"/>
          </a:xfrm>
        </p:spPr>
        <p:txBody>
          <a:bodyPr/>
          <a:lstStyle/>
          <a:p>
            <a:r>
              <a:rPr lang="es-MX" sz="1400" dirty="0"/>
              <a:t>Documentación inicial para la adquisición de materiales con el que se elaborara la Maquina de Niebla Salina.</a:t>
            </a:r>
          </a:p>
          <a:p>
            <a:r>
              <a:rPr lang="es-MX" sz="1400" dirty="0"/>
              <a:t>Adquisición de Materiales.</a:t>
            </a:r>
          </a:p>
          <a:p>
            <a:r>
              <a:rPr lang="es-MX" sz="1400" dirty="0"/>
              <a:t>Propuesta de actividades recursivas entre las fases de elaboración del proyecto.</a:t>
            </a:r>
          </a:p>
          <a:p>
            <a:pPr lvl="1"/>
            <a:r>
              <a:rPr lang="es-MX" sz="1200" dirty="0"/>
              <a:t>Revisión y mejora del apartado de hardware.</a:t>
            </a:r>
          </a:p>
          <a:p>
            <a:pPr lvl="1"/>
            <a:r>
              <a:rPr lang="es-MX" sz="1200" dirty="0"/>
              <a:t>Generación de Reporte de modelo diseñado, modulo implementado, físico o de software.</a:t>
            </a:r>
          </a:p>
          <a:p>
            <a:pPr lvl="1"/>
            <a:r>
              <a:rPr lang="es-MX" sz="1200" dirty="0"/>
              <a:t>Documentación respectiva del proyecto en Repositorio</a:t>
            </a:r>
          </a:p>
          <a:p>
            <a:pPr lvl="1"/>
            <a:r>
              <a:rPr lang="es-MX" sz="1200" dirty="0"/>
              <a:t>Otras.</a:t>
            </a:r>
            <a:endParaRPr lang="es-CO" dirty="0"/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B5163BC5-3045-231A-7EC6-459BAB22AE86}"/>
              </a:ext>
            </a:extLst>
          </p:cNvPr>
          <p:cNvSpPr/>
          <p:nvPr/>
        </p:nvSpPr>
        <p:spPr>
          <a:xfrm>
            <a:off x="1507067" y="2318604"/>
            <a:ext cx="584200" cy="5842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200" b="1" dirty="0"/>
              <a:t>6</a:t>
            </a:r>
            <a:endParaRPr lang="es-CO" b="1" dirty="0"/>
          </a:p>
        </p:txBody>
      </p:sp>
      <p:pic>
        <p:nvPicPr>
          <p:cNvPr id="1026" name="Picture 2" descr="Gratis Fotos de stock gratuitas de ahorro, America, apilar Foto de stock">
            <a:extLst>
              <a:ext uri="{FF2B5EF4-FFF2-40B4-BE49-F238E27FC236}">
                <a16:creationId xmlns:a16="http://schemas.microsoft.com/office/drawing/2014/main" id="{4DFF9559-0955-EA66-ED16-597F2F4E52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0" y="0"/>
            <a:ext cx="457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78468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101E3152-A986-F088-2E8C-D1BEA8C8513A}"/>
              </a:ext>
            </a:extLst>
          </p:cNvPr>
          <p:cNvSpPr/>
          <p:nvPr/>
        </p:nvSpPr>
        <p:spPr>
          <a:xfrm>
            <a:off x="4339712" y="339213"/>
            <a:ext cx="3512575" cy="9144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200" b="1" dirty="0"/>
              <a:t>FASE CERO</a:t>
            </a:r>
            <a:endParaRPr lang="es-CO" sz="3200" b="1" dirty="0"/>
          </a:p>
        </p:txBody>
      </p:sp>
      <p:pic>
        <p:nvPicPr>
          <p:cNvPr id="3" name="Imagen 2" descr="Forma&#10;&#10;Descripción generada automáticamente con confianza media">
            <a:extLst>
              <a:ext uri="{FF2B5EF4-FFF2-40B4-BE49-F238E27FC236}">
                <a16:creationId xmlns:a16="http://schemas.microsoft.com/office/drawing/2014/main" id="{C3815A3A-7421-257A-6A9B-470C2D9ADF2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3563" y="6356067"/>
            <a:ext cx="2435744" cy="434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Imagen 3" descr="Tabla&#10;&#10;Descripción generada automáticamente">
            <a:extLst>
              <a:ext uri="{FF2B5EF4-FFF2-40B4-BE49-F238E27FC236}">
                <a16:creationId xmlns:a16="http://schemas.microsoft.com/office/drawing/2014/main" id="{D9B3C18B-826D-B3A0-51EB-C0C0162E72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020" y="1454294"/>
            <a:ext cx="5400040" cy="2619375"/>
          </a:xfrm>
          <a:prstGeom prst="rect">
            <a:avLst/>
          </a:prstGeom>
        </p:spPr>
      </p:pic>
      <p:pic>
        <p:nvPicPr>
          <p:cNvPr id="5" name="Imagen 4" descr="Tabla&#10;&#10;Descripción generada automáticamente">
            <a:extLst>
              <a:ext uri="{FF2B5EF4-FFF2-40B4-BE49-F238E27FC236}">
                <a16:creationId xmlns:a16="http://schemas.microsoft.com/office/drawing/2014/main" id="{353F3036-9A29-F7A3-69AC-2E9827F0B4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4942" y="1401600"/>
            <a:ext cx="5400040" cy="277241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23158D88-50D2-4166-2C88-23BBF3CF4A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40378" y="4321333"/>
            <a:ext cx="2821305" cy="2091690"/>
          </a:xfrm>
          <a:prstGeom prst="rect">
            <a:avLst/>
          </a:prstGeom>
        </p:spPr>
      </p:pic>
      <p:pic>
        <p:nvPicPr>
          <p:cNvPr id="7" name="Imagen 6" descr="Imagen que contiene juguete, lego&#10;&#10;Descripción generada automáticamente">
            <a:extLst>
              <a:ext uri="{FF2B5EF4-FFF2-40B4-BE49-F238E27FC236}">
                <a16:creationId xmlns:a16="http://schemas.microsoft.com/office/drawing/2014/main" id="{DB6DCD4D-E621-5441-FD8F-1A218722538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9024" y="4321333"/>
            <a:ext cx="2106525" cy="225222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1348806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TM03457503[[fn=Citable]]</Template>
  <TotalTime>249</TotalTime>
  <Words>782</Words>
  <Application>Microsoft Office PowerPoint</Application>
  <PresentationFormat>Panorámica</PresentationFormat>
  <Paragraphs>89</Paragraphs>
  <Slides>32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32</vt:i4>
      </vt:variant>
    </vt:vector>
  </HeadingPairs>
  <TitlesOfParts>
    <vt:vector size="37" baseType="lpstr">
      <vt:lpstr>Calibri</vt:lpstr>
      <vt:lpstr>Century Gothic</vt:lpstr>
      <vt:lpstr>Times New Roman</vt:lpstr>
      <vt:lpstr>Wingdings 2</vt:lpstr>
      <vt:lpstr>Citable</vt:lpstr>
      <vt:lpstr>SISTEMA DE MONITOREO Y CONTROL PARA EL FUNCIONAMIENTO DEL PROTOTIPO DE LA MÁQUINA DE NIEBLA SALINA PARA LOS LABORATORIOS DE LA FACULTAD DE INGENIERÍA MECÁNICA.</vt:lpstr>
      <vt:lpstr>PLANTEAMIENTO DEL PROBLEMA</vt:lpstr>
      <vt:lpstr>JUSTIFICACIÓN</vt:lpstr>
      <vt:lpstr>OBJETIVOS</vt:lpstr>
      <vt:lpstr>MODELO DE DESARROLLO</vt:lpstr>
      <vt:lpstr>CRONOGRAMA DE ACTIVIDADES</vt:lpstr>
      <vt:lpstr>DESARROLLO DEL PROYECTO</vt:lpstr>
      <vt:lpstr>FASE CERO: Actividades</vt:lpstr>
      <vt:lpstr>Presentación de PowerPoint</vt:lpstr>
      <vt:lpstr>FASE UNO: Actividades</vt:lpstr>
      <vt:lpstr>Presentación de PowerPoint</vt:lpstr>
      <vt:lpstr>Presentación de PowerPoint</vt:lpstr>
      <vt:lpstr>Presentación de PowerPoint</vt:lpstr>
      <vt:lpstr>Presentación de PowerPoint</vt:lpstr>
      <vt:lpstr>FASE DOS: Actividades</vt:lpstr>
      <vt:lpstr>Presentación de PowerPoint</vt:lpstr>
      <vt:lpstr>Presentación de PowerPoint</vt:lpstr>
      <vt:lpstr>Presentación de PowerPoint</vt:lpstr>
      <vt:lpstr>Presentación de PowerPoint</vt:lpstr>
      <vt:lpstr>FASE TRES: Actividades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FASE CUATRO: Actividades</vt:lpstr>
      <vt:lpstr>Presentación de PowerPoint</vt:lpstr>
      <vt:lpstr>Presentación de PowerPoint</vt:lpstr>
      <vt:lpstr>Presentación de PowerPoint</vt:lpstr>
      <vt:lpstr>CONCLUSIONES</vt:lpstr>
      <vt:lpstr>REFERENCIAS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SISTEMA DE MONITOREO Y CONTROL PARA EL FUNCIONAMIENTO DEL PROTOTIPO DE LA MÁQUINA DE NIEBLA SALINA PARA LOS LABORATORIOS DE LA FACULTAD DE INGENIERÍA MECÁNICA.</dc:title>
  <dc:creator>Luis Felipe Narvaez Gomez</dc:creator>
  <cp:lastModifiedBy>Luis Felipe Narvaez Gomez</cp:lastModifiedBy>
  <cp:revision>13</cp:revision>
  <dcterms:created xsi:type="dcterms:W3CDTF">2023-07-28T23:20:26Z</dcterms:created>
  <dcterms:modified xsi:type="dcterms:W3CDTF">2023-07-31T13:39:05Z</dcterms:modified>
</cp:coreProperties>
</file>